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handoutMasterIdLst>
    <p:handoutMasterId r:id="rId10"/>
  </p:handoutMasterIdLst>
  <p:sldIdLst>
    <p:sldId id="293" r:id="rId2"/>
    <p:sldId id="259" r:id="rId3"/>
    <p:sldId id="294" r:id="rId4"/>
    <p:sldId id="321" r:id="rId5"/>
    <p:sldId id="296" r:id="rId6"/>
    <p:sldId id="322" r:id="rId7"/>
    <p:sldId id="297" r:id="rId8"/>
  </p:sldIdLst>
  <p:sldSz cx="9144000" cy="6858000" type="screen4x3"/>
  <p:notesSz cx="6858000" cy="9144000"/>
  <p:embeddedFontLst>
    <p:embeddedFont>
      <p:font typeface="굴림체" panose="020B0609000101010101" pitchFamily="49" charset="-127"/>
      <p:regular r:id="rId11"/>
    </p:embeddedFont>
    <p:embeddedFont>
      <p:font typeface="맑은 고딕" panose="020B0503020000020004" pitchFamily="34" charset="-127"/>
      <p:regular r:id="rId12"/>
      <p:bold r:id="rId13"/>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266B"/>
    <a:srgbClr val="D8453E"/>
    <a:srgbClr val="0F3A55"/>
    <a:srgbClr val="337BA9"/>
    <a:srgbClr val="EE6F10"/>
    <a:srgbClr val="7C2A3B"/>
    <a:srgbClr val="3F6603"/>
    <a:srgbClr val="F07E28"/>
    <a:srgbClr val="070805"/>
    <a:srgbClr val="F6B1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31" autoAdjust="0"/>
    <p:restoredTop sz="94792" autoAdjust="0"/>
  </p:normalViewPr>
  <p:slideViewPr>
    <p:cSldViewPr>
      <p:cViewPr varScale="1">
        <p:scale>
          <a:sx n="111" d="100"/>
          <a:sy n="111" d="100"/>
        </p:scale>
        <p:origin x="1938" y="9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8" d="100"/>
          <a:sy n="88" d="100"/>
        </p:scale>
        <p:origin x="-387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2024-08-26</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2024-08-26</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a:p>
        </p:txBody>
      </p:sp>
    </p:spTree>
    <p:extLst>
      <p:ext uri="{BB962C8B-B14F-4D97-AF65-F5344CB8AC3E}">
        <p14:creationId xmlns:p14="http://schemas.microsoft.com/office/powerpoint/2010/main" val="42199557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2024-08-26</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0" y="836712"/>
            <a:ext cx="9144000" cy="1364712"/>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rgbClr val="06266B"/>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2024-08-26</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2024-08-26</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179512" y="87429"/>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p>
            <a:fld id="{ED3D6733-6F27-4404-AB51-585418F146E5}" type="datetimeFigureOut">
              <a:rPr lang="ko-KR" altLang="en-US" smtClean="0"/>
              <a:pPr/>
              <a:t>2024-08-26</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412776"/>
            <a:ext cx="8402525" cy="4953694"/>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p>
            <a:fld id="{ED3D6733-6F27-4404-AB51-585418F146E5}" type="datetimeFigureOut">
              <a:rPr lang="ko-KR" altLang="en-US" smtClean="0"/>
              <a:pPr/>
              <a:t>2024-08-26</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412776"/>
            <a:ext cx="8402525" cy="4953694"/>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8" name="제목 1"/>
          <p:cNvSpPr>
            <a:spLocks noGrp="1"/>
          </p:cNvSpPr>
          <p:nvPr>
            <p:ph type="title"/>
          </p:nvPr>
        </p:nvSpPr>
        <p:spPr>
          <a:xfrm>
            <a:off x="179512" y="87429"/>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rgbClr val="06266B"/>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2024-08-26</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1927148" y="2708919"/>
            <a:ext cx="5741195" cy="1440161"/>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rgbClr val="06266B"/>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2024-08-26</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0" y="397874"/>
            <a:ext cx="9144000" cy="1364712"/>
          </a:xfrm>
        </p:spPr>
        <p:txBody>
          <a:bodyPr/>
          <a:lstStyle/>
          <a:p>
            <a:r>
              <a:rPr lang="en-US" altLang="ko-KR" dirty="0"/>
              <a:t>Flight Delay Analysis</a:t>
            </a:r>
            <a:endParaRPr lang="ko-KR" altLang="en-US" b="1" dirty="0"/>
          </a:p>
        </p:txBody>
      </p:sp>
      <p:sp>
        <p:nvSpPr>
          <p:cNvPr id="18" name="직사각형 17"/>
          <p:cNvSpPr/>
          <p:nvPr/>
        </p:nvSpPr>
        <p:spPr>
          <a:xfrm>
            <a:off x="1475656" y="1406613"/>
            <a:ext cx="6192688" cy="369332"/>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dirty="0">
                <a:solidFill>
                  <a:schemeClr val="bg1">
                    <a:lumMod val="65000"/>
                  </a:schemeClr>
                </a:solidFill>
                <a:latin typeface="+mj-lt"/>
                <a:ea typeface="맑은 고딕" pitchFamily="50" charset="-127"/>
                <a:cs typeface="굴림" pitchFamily="50" charset="-127"/>
              </a:rPr>
              <a:t>Project 1 - KU Data Analytics Bootcamp</a:t>
            </a:r>
          </a:p>
        </p:txBody>
      </p:sp>
      <p:sp>
        <p:nvSpPr>
          <p:cNvPr id="2" name="TextBox 1">
            <a:extLst>
              <a:ext uri="{FF2B5EF4-FFF2-40B4-BE49-F238E27FC236}">
                <a16:creationId xmlns:a16="http://schemas.microsoft.com/office/drawing/2014/main" id="{33070CEA-D770-4B75-ABC5-9A052BCACF72}"/>
              </a:ext>
            </a:extLst>
          </p:cNvPr>
          <p:cNvSpPr txBox="1"/>
          <p:nvPr/>
        </p:nvSpPr>
        <p:spPr>
          <a:xfrm>
            <a:off x="2771800" y="1842907"/>
            <a:ext cx="1512168" cy="369332"/>
          </a:xfrm>
          <a:prstGeom prst="rect">
            <a:avLst/>
          </a:prstGeom>
          <a:noFill/>
        </p:spPr>
        <p:txBody>
          <a:bodyPr wrap="square" rtlCol="0">
            <a:spAutoFit/>
          </a:bodyPr>
          <a:lstStyle/>
          <a:p>
            <a:r>
              <a:rPr lang="en-US" b="1" dirty="0"/>
              <a:t>Presented by:</a:t>
            </a:r>
          </a:p>
        </p:txBody>
      </p:sp>
      <p:sp>
        <p:nvSpPr>
          <p:cNvPr id="3" name="TextBox 2">
            <a:extLst>
              <a:ext uri="{FF2B5EF4-FFF2-40B4-BE49-F238E27FC236}">
                <a16:creationId xmlns:a16="http://schemas.microsoft.com/office/drawing/2014/main" id="{D74F3D4A-9D7F-439C-92A9-3ED038981F00}"/>
              </a:ext>
            </a:extLst>
          </p:cNvPr>
          <p:cNvSpPr txBox="1"/>
          <p:nvPr/>
        </p:nvSpPr>
        <p:spPr>
          <a:xfrm>
            <a:off x="4283612" y="1831583"/>
            <a:ext cx="1323504" cy="369332"/>
          </a:xfrm>
          <a:prstGeom prst="rect">
            <a:avLst/>
          </a:prstGeom>
          <a:noFill/>
        </p:spPr>
        <p:txBody>
          <a:bodyPr wrap="none" rtlCol="0">
            <a:spAutoFit/>
          </a:bodyPr>
          <a:lstStyle/>
          <a:p>
            <a:r>
              <a:rPr lang="en-US" dirty="0" err="1"/>
              <a:t>Peiwen</a:t>
            </a:r>
            <a:r>
              <a:rPr lang="en-US" dirty="0"/>
              <a:t> Chiu</a:t>
            </a:r>
          </a:p>
        </p:txBody>
      </p:sp>
      <p:pic>
        <p:nvPicPr>
          <p:cNvPr id="4" name="Picture 3">
            <a:extLst>
              <a:ext uri="{FF2B5EF4-FFF2-40B4-BE49-F238E27FC236}">
                <a16:creationId xmlns:a16="http://schemas.microsoft.com/office/drawing/2014/main" id="{0CC1E7F0-4112-4E6E-BA6B-7B7E7560AA8B}"/>
              </a:ext>
            </a:extLst>
          </p:cNvPr>
          <p:cNvPicPr>
            <a:picLocks noChangeAspect="1"/>
          </p:cNvPicPr>
          <p:nvPr/>
        </p:nvPicPr>
        <p:blipFill>
          <a:blip r:embed="rId3"/>
          <a:stretch>
            <a:fillRect/>
          </a:stretch>
        </p:blipFill>
        <p:spPr>
          <a:xfrm>
            <a:off x="5584699" y="1830835"/>
            <a:ext cx="307481" cy="299160"/>
          </a:xfrm>
          <a:prstGeom prst="rect">
            <a:avLst/>
          </a:prstGeom>
        </p:spPr>
      </p:pic>
      <p:sp>
        <p:nvSpPr>
          <p:cNvPr id="5" name="TextBox 4">
            <a:extLst>
              <a:ext uri="{FF2B5EF4-FFF2-40B4-BE49-F238E27FC236}">
                <a16:creationId xmlns:a16="http://schemas.microsoft.com/office/drawing/2014/main" id="{B3567472-1474-4150-B750-B5283C1E324C}"/>
              </a:ext>
            </a:extLst>
          </p:cNvPr>
          <p:cNvSpPr txBox="1"/>
          <p:nvPr/>
        </p:nvSpPr>
        <p:spPr>
          <a:xfrm>
            <a:off x="4847099" y="2198483"/>
            <a:ext cx="1219821" cy="369332"/>
          </a:xfrm>
          <a:prstGeom prst="rect">
            <a:avLst/>
          </a:prstGeom>
          <a:noFill/>
        </p:spPr>
        <p:txBody>
          <a:bodyPr wrap="none" rtlCol="0">
            <a:spAutoFit/>
          </a:bodyPr>
          <a:lstStyle/>
          <a:p>
            <a:r>
              <a:rPr lang="en-US" dirty="0"/>
              <a:t>Jen Zapata </a:t>
            </a:r>
          </a:p>
        </p:txBody>
      </p:sp>
      <p:sp>
        <p:nvSpPr>
          <p:cNvPr id="6" name="TextBox 5">
            <a:extLst>
              <a:ext uri="{FF2B5EF4-FFF2-40B4-BE49-F238E27FC236}">
                <a16:creationId xmlns:a16="http://schemas.microsoft.com/office/drawing/2014/main" id="{F61D10F5-3FCD-4359-876E-809A9203E9C6}"/>
              </a:ext>
            </a:extLst>
          </p:cNvPr>
          <p:cNvSpPr txBox="1"/>
          <p:nvPr/>
        </p:nvSpPr>
        <p:spPr>
          <a:xfrm>
            <a:off x="4298141" y="2568557"/>
            <a:ext cx="1031180" cy="369332"/>
          </a:xfrm>
          <a:prstGeom prst="rect">
            <a:avLst/>
          </a:prstGeom>
          <a:noFill/>
        </p:spPr>
        <p:txBody>
          <a:bodyPr wrap="none" rtlCol="0">
            <a:spAutoFit/>
          </a:bodyPr>
          <a:lstStyle/>
          <a:p>
            <a:r>
              <a:rPr lang="en-US" dirty="0"/>
              <a:t>Heidi Fox</a:t>
            </a:r>
          </a:p>
        </p:txBody>
      </p:sp>
      <p:pic>
        <p:nvPicPr>
          <p:cNvPr id="8" name="Picture 7">
            <a:extLst>
              <a:ext uri="{FF2B5EF4-FFF2-40B4-BE49-F238E27FC236}">
                <a16:creationId xmlns:a16="http://schemas.microsoft.com/office/drawing/2014/main" id="{B17BEA75-4B19-44FF-864C-269914A63AE4}"/>
              </a:ext>
            </a:extLst>
          </p:cNvPr>
          <p:cNvPicPr>
            <a:picLocks noChangeAspect="1"/>
          </p:cNvPicPr>
          <p:nvPr/>
        </p:nvPicPr>
        <p:blipFill>
          <a:blip r:embed="rId4"/>
          <a:stretch>
            <a:fillRect/>
          </a:stretch>
        </p:blipFill>
        <p:spPr>
          <a:xfrm>
            <a:off x="5584698" y="2566970"/>
            <a:ext cx="307481" cy="311703"/>
          </a:xfrm>
          <a:prstGeom prst="rect">
            <a:avLst/>
          </a:prstGeom>
        </p:spPr>
      </p:pic>
      <p:pic>
        <p:nvPicPr>
          <p:cNvPr id="30" name="Picture 29">
            <a:extLst>
              <a:ext uri="{FF2B5EF4-FFF2-40B4-BE49-F238E27FC236}">
                <a16:creationId xmlns:a16="http://schemas.microsoft.com/office/drawing/2014/main" id="{22866CF5-D54B-4806-8527-5F09BEE9B028}"/>
              </a:ext>
            </a:extLst>
          </p:cNvPr>
          <p:cNvPicPr>
            <a:picLocks noChangeAspect="1"/>
          </p:cNvPicPr>
          <p:nvPr/>
        </p:nvPicPr>
        <p:blipFill>
          <a:blip r:embed="rId5"/>
          <a:stretch>
            <a:fillRect/>
          </a:stretch>
        </p:blipFill>
        <p:spPr>
          <a:xfrm>
            <a:off x="4382321" y="2198483"/>
            <a:ext cx="348280" cy="28993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rot="20516623">
            <a:off x="-512035" y="2858336"/>
            <a:ext cx="2983409" cy="553998"/>
          </a:xfrm>
          <a:prstGeom prst="rect">
            <a:avLst/>
          </a:prstGeom>
          <a:noFill/>
        </p:spPr>
        <p:txBody>
          <a:bodyPr wrap="square" rtlCol="0" anchor="ctr">
            <a:spAutoFit/>
          </a:bodyPr>
          <a:lstStyle/>
          <a:p>
            <a:pPr algn="ctr"/>
            <a:r>
              <a:rPr lang="en-US" altLang="ko-KR" sz="3000" b="1" dirty="0">
                <a:solidFill>
                  <a:schemeClr val="bg1"/>
                </a:solidFill>
                <a:effectLst>
                  <a:outerShdw blurRad="63500" algn="ctr" rotWithShape="0">
                    <a:prstClr val="black">
                      <a:alpha val="18000"/>
                    </a:prstClr>
                  </a:outerShdw>
                </a:effectLst>
                <a:latin typeface="+mj-lt"/>
                <a:ea typeface="맑은 고딕" pitchFamily="50" charset="-127"/>
              </a:rPr>
              <a:t>CONTENTS</a:t>
            </a:r>
            <a:endParaRPr lang="ko-KR" altLang="en-US" sz="3000" b="1" dirty="0">
              <a:solidFill>
                <a:schemeClr val="bg1"/>
              </a:solidFill>
              <a:effectLst>
                <a:outerShdw blurRad="63500" algn="ctr" rotWithShape="0">
                  <a:prstClr val="black">
                    <a:alpha val="18000"/>
                  </a:prstClr>
                </a:outerShdw>
              </a:effectLst>
              <a:latin typeface="+mj-lt"/>
              <a:ea typeface="맑은 고딕" pitchFamily="50" charset="-127"/>
            </a:endParaRPr>
          </a:p>
        </p:txBody>
      </p:sp>
      <p:grpSp>
        <p:nvGrpSpPr>
          <p:cNvPr id="9" name="그룹 8"/>
          <p:cNvGrpSpPr/>
          <p:nvPr/>
        </p:nvGrpSpPr>
        <p:grpSpPr>
          <a:xfrm>
            <a:off x="4712221" y="2038747"/>
            <a:ext cx="3936479" cy="520775"/>
            <a:chOff x="4712221" y="2038747"/>
            <a:chExt cx="3936479" cy="520775"/>
          </a:xfrm>
        </p:grpSpPr>
        <p:sp>
          <p:nvSpPr>
            <p:cNvPr id="87" name="Text Box 5"/>
            <p:cNvSpPr txBox="1">
              <a:spLocks noChangeArrowheads="1"/>
            </p:cNvSpPr>
            <p:nvPr/>
          </p:nvSpPr>
          <p:spPr bwMode="auto">
            <a:xfrm>
              <a:off x="5177978" y="2038747"/>
              <a:ext cx="2952750" cy="307975"/>
            </a:xfrm>
            <a:prstGeom prst="rect">
              <a:avLst/>
            </a:prstGeom>
            <a:noFill/>
            <a:ln w="9525">
              <a:noFill/>
              <a:miter lim="800000"/>
              <a:headEnd/>
              <a:tailEnd/>
            </a:ln>
          </p:spPr>
          <p:txBody>
            <a:bodyPr>
              <a:spAutoFit/>
            </a:bodyPr>
            <a:lstStyle/>
            <a:p>
              <a:pPr>
                <a:defRPr/>
              </a:pPr>
              <a:r>
                <a:rPr lang="en-US" altLang="ko-KR" sz="1400" b="1" dirty="0">
                  <a:solidFill>
                    <a:srgbClr val="337BA9"/>
                  </a:solidFill>
                  <a:latin typeface="+mj-lt"/>
                  <a:ea typeface="맑은 고딕" pitchFamily="50" charset="-127"/>
                </a:rPr>
                <a:t>Project Selection / Background</a:t>
              </a:r>
            </a:p>
          </p:txBody>
        </p:sp>
        <p:sp>
          <p:nvSpPr>
            <p:cNvPr id="89" name="TextBox 13"/>
            <p:cNvSpPr txBox="1">
              <a:spLocks noChangeArrowheads="1"/>
            </p:cNvSpPr>
            <p:nvPr/>
          </p:nvSpPr>
          <p:spPr bwMode="auto">
            <a:xfrm>
              <a:off x="4712221" y="2082468"/>
              <a:ext cx="508473" cy="477054"/>
            </a:xfrm>
            <a:prstGeom prst="rect">
              <a:avLst/>
            </a:prstGeom>
            <a:noFill/>
            <a:ln w="9525">
              <a:noFill/>
              <a:miter lim="800000"/>
              <a:headEnd/>
              <a:tailEnd/>
            </a:ln>
          </p:spPr>
          <p:txBody>
            <a:bodyPr wrap="none">
              <a:spAutoFit/>
            </a:bodyPr>
            <a:lstStyle/>
            <a:p>
              <a:r>
                <a:rPr lang="en-US" altLang="ko-KR" sz="2500" b="1" dirty="0">
                  <a:solidFill>
                    <a:srgbClr val="06266B"/>
                  </a:solidFill>
                  <a:latin typeface="+mj-lt"/>
                  <a:ea typeface="맑은 고딕" pitchFamily="50" charset="-127"/>
                </a:rPr>
                <a:t>01</a:t>
              </a:r>
              <a:endParaRPr lang="ko-KR" altLang="en-US" sz="2500" b="1" dirty="0">
                <a:solidFill>
                  <a:srgbClr val="06266B"/>
                </a:solidFill>
                <a:latin typeface="+mj-lt"/>
                <a:ea typeface="맑은 고딕" pitchFamily="50" charset="-127"/>
              </a:endParaRPr>
            </a:p>
          </p:txBody>
        </p:sp>
        <p:cxnSp>
          <p:nvCxnSpPr>
            <p:cNvPr id="59" name="직선 연결선 58"/>
            <p:cNvCxnSpPr>
              <a:cxnSpLocks/>
            </p:cNvCxnSpPr>
            <p:nvPr/>
          </p:nvCxnSpPr>
          <p:spPr>
            <a:xfrm>
              <a:off x="5227859" y="2365723"/>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8" name="그룹 7"/>
          <p:cNvGrpSpPr/>
          <p:nvPr/>
        </p:nvGrpSpPr>
        <p:grpSpPr>
          <a:xfrm>
            <a:off x="4712221" y="2862660"/>
            <a:ext cx="3936479" cy="686761"/>
            <a:chOff x="4712221" y="2862660"/>
            <a:chExt cx="3936479" cy="686761"/>
          </a:xfrm>
        </p:grpSpPr>
        <p:sp>
          <p:nvSpPr>
            <p:cNvPr id="37" name="Text Box 5"/>
            <p:cNvSpPr txBox="1">
              <a:spLocks noChangeArrowheads="1"/>
            </p:cNvSpPr>
            <p:nvPr/>
          </p:nvSpPr>
          <p:spPr bwMode="auto">
            <a:xfrm>
              <a:off x="5177978" y="2862660"/>
              <a:ext cx="2952750" cy="307975"/>
            </a:xfrm>
            <a:prstGeom prst="rect">
              <a:avLst/>
            </a:prstGeom>
            <a:noFill/>
            <a:ln w="9525">
              <a:noFill/>
              <a:miter lim="800000"/>
              <a:headEnd/>
              <a:tailEnd/>
            </a:ln>
          </p:spPr>
          <p:txBody>
            <a:bodyPr>
              <a:spAutoFit/>
            </a:bodyPr>
            <a:lstStyle/>
            <a:p>
              <a:pPr>
                <a:defRPr/>
              </a:pPr>
              <a:r>
                <a:rPr lang="en-US" altLang="ko-KR" sz="1400" b="1" dirty="0">
                  <a:solidFill>
                    <a:srgbClr val="337BA9"/>
                  </a:solidFill>
                  <a:latin typeface="+mj-lt"/>
                  <a:ea typeface="맑은 고딕" pitchFamily="50" charset="-127"/>
                </a:rPr>
                <a:t>Analyzed</a:t>
              </a:r>
            </a:p>
          </p:txBody>
        </p:sp>
        <p:sp>
          <p:nvSpPr>
            <p:cNvPr id="38" name="Text Box 11"/>
            <p:cNvSpPr txBox="1">
              <a:spLocks noChangeArrowheads="1"/>
            </p:cNvSpPr>
            <p:nvPr/>
          </p:nvSpPr>
          <p:spPr bwMode="auto">
            <a:xfrm>
              <a:off x="5177978" y="3303200"/>
              <a:ext cx="3138438" cy="246221"/>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lumMod val="50000"/>
                  </a:schemeClr>
                </a:solidFill>
                <a:latin typeface="+mj-lt"/>
                <a:ea typeface="맑은 고딕" pitchFamily="50" charset="-127"/>
                <a:cs typeface="굴림" pitchFamily="50" charset="-127"/>
              </a:endParaRPr>
            </a:p>
          </p:txBody>
        </p:sp>
        <p:sp>
          <p:nvSpPr>
            <p:cNvPr id="39" name="TextBox 13"/>
            <p:cNvSpPr txBox="1">
              <a:spLocks noChangeArrowheads="1"/>
            </p:cNvSpPr>
            <p:nvPr/>
          </p:nvSpPr>
          <p:spPr bwMode="auto">
            <a:xfrm>
              <a:off x="4712221" y="2906381"/>
              <a:ext cx="508473" cy="477054"/>
            </a:xfrm>
            <a:prstGeom prst="rect">
              <a:avLst/>
            </a:prstGeom>
            <a:noFill/>
            <a:ln w="9525">
              <a:noFill/>
              <a:miter lim="800000"/>
              <a:headEnd/>
              <a:tailEnd/>
            </a:ln>
          </p:spPr>
          <p:txBody>
            <a:bodyPr wrap="none">
              <a:spAutoFit/>
            </a:bodyPr>
            <a:lstStyle/>
            <a:p>
              <a:r>
                <a:rPr lang="en-US" altLang="ko-KR" sz="2500" b="1" dirty="0">
                  <a:solidFill>
                    <a:srgbClr val="06266B"/>
                  </a:solidFill>
                  <a:latin typeface="+mj-lt"/>
                  <a:ea typeface="맑은 고딕" pitchFamily="50" charset="-127"/>
                </a:rPr>
                <a:t>02</a:t>
              </a:r>
              <a:endParaRPr lang="ko-KR" altLang="en-US" sz="2500" b="1" dirty="0">
                <a:solidFill>
                  <a:srgbClr val="06266B"/>
                </a:solidFill>
                <a:latin typeface="+mj-lt"/>
                <a:ea typeface="맑은 고딕" pitchFamily="50" charset="-127"/>
              </a:endParaRPr>
            </a:p>
          </p:txBody>
        </p:sp>
        <p:cxnSp>
          <p:nvCxnSpPr>
            <p:cNvPr id="60" name="직선 연결선 59"/>
            <p:cNvCxnSpPr>
              <a:cxnSpLocks/>
            </p:cNvCxnSpPr>
            <p:nvPr/>
          </p:nvCxnSpPr>
          <p:spPr>
            <a:xfrm>
              <a:off x="5227859" y="3189636"/>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7" name="그룹 6"/>
          <p:cNvGrpSpPr/>
          <p:nvPr/>
        </p:nvGrpSpPr>
        <p:grpSpPr>
          <a:xfrm>
            <a:off x="4712221" y="3302549"/>
            <a:ext cx="3936479" cy="1055743"/>
            <a:chOff x="4712221" y="3151605"/>
            <a:chExt cx="3936479" cy="1055743"/>
          </a:xfrm>
        </p:grpSpPr>
        <p:sp>
          <p:nvSpPr>
            <p:cNvPr id="43" name="Text Box 5"/>
            <p:cNvSpPr txBox="1">
              <a:spLocks noChangeArrowheads="1"/>
            </p:cNvSpPr>
            <p:nvPr/>
          </p:nvSpPr>
          <p:spPr bwMode="auto">
            <a:xfrm>
              <a:off x="5177978" y="3686573"/>
              <a:ext cx="2952750" cy="307975"/>
            </a:xfrm>
            <a:prstGeom prst="rect">
              <a:avLst/>
            </a:prstGeom>
            <a:noFill/>
            <a:ln w="9525">
              <a:noFill/>
              <a:miter lim="800000"/>
              <a:headEnd/>
              <a:tailEnd/>
            </a:ln>
          </p:spPr>
          <p:txBody>
            <a:bodyPr>
              <a:spAutoFit/>
            </a:bodyPr>
            <a:lstStyle/>
            <a:p>
              <a:pPr>
                <a:defRPr/>
              </a:pPr>
              <a:r>
                <a:rPr lang="en-US" altLang="ko-KR" sz="1400" b="1" dirty="0">
                  <a:solidFill>
                    <a:srgbClr val="337BA9"/>
                  </a:solidFill>
                  <a:latin typeface="+mj-lt"/>
                  <a:ea typeface="맑은 고딕" pitchFamily="50" charset="-127"/>
                </a:rPr>
                <a:t>On-Time Performance</a:t>
              </a:r>
            </a:p>
          </p:txBody>
        </p:sp>
        <p:sp>
          <p:nvSpPr>
            <p:cNvPr id="44" name="Text Box 11"/>
            <p:cNvSpPr txBox="1">
              <a:spLocks noChangeArrowheads="1"/>
            </p:cNvSpPr>
            <p:nvPr/>
          </p:nvSpPr>
          <p:spPr bwMode="auto">
            <a:xfrm>
              <a:off x="5163729" y="3151605"/>
              <a:ext cx="3138438" cy="553998"/>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chemeClr val="bg1">
                      <a:lumMod val="50000"/>
                    </a:schemeClr>
                  </a:solidFill>
                  <a:latin typeface="+mj-lt"/>
                  <a:ea typeface="맑은 고딕" pitchFamily="50" charset="-127"/>
                  <a:cs typeface="굴림" pitchFamily="50" charset="-127"/>
                </a:rPr>
                <a:t>On-Time Performance</a:t>
              </a:r>
            </a:p>
            <a:p>
              <a:pPr>
                <a:lnSpc>
                  <a:spcPts val="1200"/>
                </a:lnSpc>
                <a:defRPr/>
              </a:pPr>
              <a:r>
                <a:rPr lang="en-US" altLang="ko-KR" sz="1100" dirty="0">
                  <a:solidFill>
                    <a:schemeClr val="bg1">
                      <a:lumMod val="50000"/>
                    </a:schemeClr>
                  </a:solidFill>
                  <a:latin typeface="+mj-lt"/>
                  <a:ea typeface="맑은 고딕" pitchFamily="50" charset="-127"/>
                  <a:cs typeface="굴림" pitchFamily="50" charset="-127"/>
                </a:rPr>
                <a:t>Delay Patterns</a:t>
              </a:r>
            </a:p>
            <a:p>
              <a:pPr>
                <a:lnSpc>
                  <a:spcPts val="1200"/>
                </a:lnSpc>
                <a:defRPr/>
              </a:pPr>
              <a:r>
                <a:rPr lang="en-US" altLang="ko-KR" sz="1100" dirty="0">
                  <a:solidFill>
                    <a:schemeClr val="bg1">
                      <a:lumMod val="50000"/>
                    </a:schemeClr>
                  </a:solidFill>
                  <a:latin typeface="+mj-lt"/>
                  <a:ea typeface="맑은 고딕" pitchFamily="50" charset="-127"/>
                  <a:cs typeface="굴림" pitchFamily="50" charset="-127"/>
                </a:rPr>
                <a:t>Airport and Route Impact</a:t>
              </a:r>
            </a:p>
          </p:txBody>
        </p:sp>
        <p:sp>
          <p:nvSpPr>
            <p:cNvPr id="45" name="TextBox 13"/>
            <p:cNvSpPr txBox="1">
              <a:spLocks noChangeArrowheads="1"/>
            </p:cNvSpPr>
            <p:nvPr/>
          </p:nvSpPr>
          <p:spPr bwMode="auto">
            <a:xfrm>
              <a:off x="4712221" y="3730294"/>
              <a:ext cx="508473" cy="477054"/>
            </a:xfrm>
            <a:prstGeom prst="rect">
              <a:avLst/>
            </a:prstGeom>
            <a:noFill/>
            <a:ln w="9525">
              <a:noFill/>
              <a:miter lim="800000"/>
              <a:headEnd/>
              <a:tailEnd/>
            </a:ln>
          </p:spPr>
          <p:txBody>
            <a:bodyPr wrap="none">
              <a:spAutoFit/>
            </a:bodyPr>
            <a:lstStyle/>
            <a:p>
              <a:r>
                <a:rPr lang="en-US" altLang="ko-KR" sz="2500" b="1" dirty="0">
                  <a:solidFill>
                    <a:srgbClr val="06266B"/>
                  </a:solidFill>
                  <a:latin typeface="+mj-lt"/>
                  <a:ea typeface="맑은 고딕" pitchFamily="50" charset="-127"/>
                </a:rPr>
                <a:t>03</a:t>
              </a:r>
              <a:endParaRPr lang="ko-KR" altLang="en-US" sz="2500" b="1" dirty="0">
                <a:solidFill>
                  <a:srgbClr val="06266B"/>
                </a:solidFill>
                <a:latin typeface="+mj-lt"/>
                <a:ea typeface="맑은 고딕" pitchFamily="50" charset="-127"/>
              </a:endParaRPr>
            </a:p>
          </p:txBody>
        </p:sp>
        <p:cxnSp>
          <p:nvCxnSpPr>
            <p:cNvPr id="61" name="직선 연결선 60"/>
            <p:cNvCxnSpPr>
              <a:cxnSpLocks/>
            </p:cNvCxnSpPr>
            <p:nvPr/>
          </p:nvCxnSpPr>
          <p:spPr>
            <a:xfrm>
              <a:off x="5227859" y="4013549"/>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6" name="그룹 5"/>
          <p:cNvGrpSpPr/>
          <p:nvPr/>
        </p:nvGrpSpPr>
        <p:grpSpPr>
          <a:xfrm>
            <a:off x="4719152" y="4305971"/>
            <a:ext cx="3936479" cy="686761"/>
            <a:chOff x="4712221" y="4510486"/>
            <a:chExt cx="3936479" cy="686761"/>
          </a:xfrm>
        </p:grpSpPr>
        <p:sp>
          <p:nvSpPr>
            <p:cNvPr id="49" name="Text Box 5"/>
            <p:cNvSpPr txBox="1">
              <a:spLocks noChangeArrowheads="1"/>
            </p:cNvSpPr>
            <p:nvPr/>
          </p:nvSpPr>
          <p:spPr bwMode="auto">
            <a:xfrm>
              <a:off x="5177978" y="4510486"/>
              <a:ext cx="2952750" cy="307975"/>
            </a:xfrm>
            <a:prstGeom prst="rect">
              <a:avLst/>
            </a:prstGeom>
            <a:noFill/>
            <a:ln w="9525">
              <a:noFill/>
              <a:miter lim="800000"/>
              <a:headEnd/>
              <a:tailEnd/>
            </a:ln>
          </p:spPr>
          <p:txBody>
            <a:bodyPr>
              <a:spAutoFit/>
            </a:bodyPr>
            <a:lstStyle/>
            <a:p>
              <a:pPr>
                <a:defRPr/>
              </a:pPr>
              <a:r>
                <a:rPr lang="en-US" altLang="ko-KR" sz="1400" b="1" dirty="0">
                  <a:solidFill>
                    <a:srgbClr val="337BA9"/>
                  </a:solidFill>
                  <a:latin typeface="+mj-lt"/>
                  <a:ea typeface="맑은 고딕" pitchFamily="50" charset="-127"/>
                </a:rPr>
                <a:t>Delay Patterns</a:t>
              </a:r>
            </a:p>
          </p:txBody>
        </p:sp>
        <p:sp>
          <p:nvSpPr>
            <p:cNvPr id="50" name="Text Box 11"/>
            <p:cNvSpPr txBox="1">
              <a:spLocks noChangeArrowheads="1"/>
            </p:cNvSpPr>
            <p:nvPr/>
          </p:nvSpPr>
          <p:spPr bwMode="auto">
            <a:xfrm>
              <a:off x="5177978" y="4951026"/>
              <a:ext cx="3138438" cy="246221"/>
            </a:xfrm>
            <a:prstGeom prst="rect">
              <a:avLst/>
            </a:prstGeom>
            <a:noFill/>
            <a:ln w="9525">
              <a:noFill/>
              <a:miter lim="800000"/>
              <a:headEnd/>
              <a:tailEnd/>
            </a:ln>
            <a:effectLst/>
          </p:spPr>
          <p:txBody>
            <a:bodyPr wrap="square" anchor="ctr">
              <a:spAutoFit/>
            </a:bodyPr>
            <a:lstStyle/>
            <a:p>
              <a:pPr>
                <a:lnSpc>
                  <a:spcPts val="1200"/>
                </a:lnSpc>
                <a:defRPr/>
              </a:pPr>
              <a:endParaRPr lang="en-US" altLang="ko-KR" sz="1100" dirty="0">
                <a:solidFill>
                  <a:schemeClr val="bg1">
                    <a:lumMod val="50000"/>
                  </a:schemeClr>
                </a:solidFill>
                <a:latin typeface="+mj-lt"/>
                <a:ea typeface="맑은 고딕" pitchFamily="50" charset="-127"/>
                <a:cs typeface="굴림" pitchFamily="50" charset="-127"/>
              </a:endParaRPr>
            </a:p>
          </p:txBody>
        </p:sp>
        <p:sp>
          <p:nvSpPr>
            <p:cNvPr id="51" name="TextBox 13"/>
            <p:cNvSpPr txBox="1">
              <a:spLocks noChangeArrowheads="1"/>
            </p:cNvSpPr>
            <p:nvPr/>
          </p:nvSpPr>
          <p:spPr bwMode="auto">
            <a:xfrm>
              <a:off x="4712221" y="4554207"/>
              <a:ext cx="508473" cy="477054"/>
            </a:xfrm>
            <a:prstGeom prst="rect">
              <a:avLst/>
            </a:prstGeom>
            <a:noFill/>
            <a:ln w="9525">
              <a:noFill/>
              <a:miter lim="800000"/>
              <a:headEnd/>
              <a:tailEnd/>
            </a:ln>
          </p:spPr>
          <p:txBody>
            <a:bodyPr wrap="none">
              <a:spAutoFit/>
            </a:bodyPr>
            <a:lstStyle/>
            <a:p>
              <a:r>
                <a:rPr lang="en-US" altLang="ko-KR" sz="2500" b="1" dirty="0">
                  <a:solidFill>
                    <a:srgbClr val="06266B"/>
                  </a:solidFill>
                  <a:latin typeface="+mj-lt"/>
                  <a:ea typeface="맑은 고딕" pitchFamily="50" charset="-127"/>
                </a:rPr>
                <a:t>04</a:t>
              </a:r>
              <a:endParaRPr lang="ko-KR" altLang="en-US" sz="2500" b="1" dirty="0">
                <a:solidFill>
                  <a:srgbClr val="06266B"/>
                </a:solidFill>
                <a:latin typeface="+mj-lt"/>
                <a:ea typeface="맑은 고딕" pitchFamily="50" charset="-127"/>
              </a:endParaRPr>
            </a:p>
          </p:txBody>
        </p:sp>
        <p:cxnSp>
          <p:nvCxnSpPr>
            <p:cNvPr id="62" name="직선 연결선 61"/>
            <p:cNvCxnSpPr>
              <a:cxnSpLocks/>
            </p:cNvCxnSpPr>
            <p:nvPr/>
          </p:nvCxnSpPr>
          <p:spPr>
            <a:xfrm>
              <a:off x="5227859" y="4837462"/>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grpSp>
        <p:nvGrpSpPr>
          <p:cNvPr id="2" name="그룹 1"/>
          <p:cNvGrpSpPr/>
          <p:nvPr/>
        </p:nvGrpSpPr>
        <p:grpSpPr>
          <a:xfrm>
            <a:off x="4719152" y="4746613"/>
            <a:ext cx="3936479" cy="520775"/>
            <a:chOff x="4712221" y="5334397"/>
            <a:chExt cx="3936479" cy="520775"/>
          </a:xfrm>
        </p:grpSpPr>
        <p:sp>
          <p:nvSpPr>
            <p:cNvPr id="55" name="Text Box 5"/>
            <p:cNvSpPr txBox="1">
              <a:spLocks noChangeArrowheads="1"/>
            </p:cNvSpPr>
            <p:nvPr/>
          </p:nvSpPr>
          <p:spPr bwMode="auto">
            <a:xfrm>
              <a:off x="5177978" y="5334397"/>
              <a:ext cx="2952750" cy="307975"/>
            </a:xfrm>
            <a:prstGeom prst="rect">
              <a:avLst/>
            </a:prstGeom>
            <a:noFill/>
            <a:ln w="9525">
              <a:noFill/>
              <a:miter lim="800000"/>
              <a:headEnd/>
              <a:tailEnd/>
            </a:ln>
          </p:spPr>
          <p:txBody>
            <a:bodyPr>
              <a:spAutoFit/>
            </a:bodyPr>
            <a:lstStyle/>
            <a:p>
              <a:pPr>
                <a:defRPr/>
              </a:pPr>
              <a:r>
                <a:rPr lang="en-US" altLang="ko-KR" sz="1400" b="1" dirty="0">
                  <a:solidFill>
                    <a:srgbClr val="337BA9"/>
                  </a:solidFill>
                  <a:latin typeface="+mj-lt"/>
                  <a:ea typeface="맑은 고딕" pitchFamily="50" charset="-127"/>
                </a:rPr>
                <a:t>Airport and Route Impacted</a:t>
              </a:r>
            </a:p>
          </p:txBody>
        </p:sp>
        <p:sp>
          <p:nvSpPr>
            <p:cNvPr id="57" name="TextBox 13"/>
            <p:cNvSpPr txBox="1">
              <a:spLocks noChangeArrowheads="1"/>
            </p:cNvSpPr>
            <p:nvPr/>
          </p:nvSpPr>
          <p:spPr bwMode="auto">
            <a:xfrm>
              <a:off x="4712221" y="5378118"/>
              <a:ext cx="508473" cy="477054"/>
            </a:xfrm>
            <a:prstGeom prst="rect">
              <a:avLst/>
            </a:prstGeom>
            <a:noFill/>
            <a:ln w="9525">
              <a:noFill/>
              <a:miter lim="800000"/>
              <a:headEnd/>
              <a:tailEnd/>
            </a:ln>
          </p:spPr>
          <p:txBody>
            <a:bodyPr wrap="none">
              <a:spAutoFit/>
            </a:bodyPr>
            <a:lstStyle/>
            <a:p>
              <a:r>
                <a:rPr lang="en-US" altLang="ko-KR" sz="2500" b="1" dirty="0">
                  <a:solidFill>
                    <a:srgbClr val="06266B"/>
                  </a:solidFill>
                  <a:latin typeface="+mj-lt"/>
                  <a:ea typeface="맑은 고딕" pitchFamily="50" charset="-127"/>
                </a:rPr>
                <a:t>05</a:t>
              </a:r>
              <a:endParaRPr lang="ko-KR" altLang="en-US" sz="2500" b="1" dirty="0">
                <a:solidFill>
                  <a:srgbClr val="06266B"/>
                </a:solidFill>
                <a:latin typeface="+mj-lt"/>
                <a:ea typeface="맑은 고딕" pitchFamily="50" charset="-127"/>
              </a:endParaRPr>
            </a:p>
          </p:txBody>
        </p:sp>
        <p:cxnSp>
          <p:nvCxnSpPr>
            <p:cNvPr id="63" name="직선 연결선 62"/>
            <p:cNvCxnSpPr>
              <a:cxnSpLocks/>
            </p:cNvCxnSpPr>
            <p:nvPr/>
          </p:nvCxnSpPr>
          <p:spPr>
            <a:xfrm>
              <a:off x="5227859" y="5661373"/>
              <a:ext cx="3420841" cy="0"/>
            </a:xfrm>
            <a:prstGeom prst="line">
              <a:avLst/>
            </a:prstGeom>
            <a:ln>
              <a:solidFill>
                <a:schemeClr val="bg1">
                  <a:lumMod val="65000"/>
                </a:schemeClr>
              </a:solidFill>
              <a:tailEnd type="oval" w="sm" len="sm"/>
            </a:ln>
          </p:spPr>
          <p:style>
            <a:lnRef idx="1">
              <a:schemeClr val="accent1"/>
            </a:lnRef>
            <a:fillRef idx="0">
              <a:schemeClr val="accent1"/>
            </a:fillRef>
            <a:effectRef idx="0">
              <a:schemeClr val="accent1"/>
            </a:effectRef>
            <a:fontRef idx="minor">
              <a:schemeClr val="tx1"/>
            </a:fontRef>
          </p:style>
        </p:cxnSp>
      </p:grpSp>
      <p:sp>
        <p:nvSpPr>
          <p:cNvPr id="30" name="Text Box 11">
            <a:extLst>
              <a:ext uri="{FF2B5EF4-FFF2-40B4-BE49-F238E27FC236}">
                <a16:creationId xmlns:a16="http://schemas.microsoft.com/office/drawing/2014/main" id="{AFED50B7-C7C7-4F8F-A377-825685A725DC}"/>
              </a:ext>
            </a:extLst>
          </p:cNvPr>
          <p:cNvSpPr txBox="1">
            <a:spLocks noChangeArrowheads="1"/>
          </p:cNvSpPr>
          <p:nvPr/>
        </p:nvSpPr>
        <p:spPr bwMode="auto">
          <a:xfrm>
            <a:off x="5177978" y="2327692"/>
            <a:ext cx="3138438" cy="553998"/>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chemeClr val="bg1">
                    <a:lumMod val="50000"/>
                  </a:schemeClr>
                </a:solidFill>
                <a:latin typeface="+mj-lt"/>
                <a:ea typeface="맑은 고딕" pitchFamily="50" charset="-127"/>
                <a:cs typeface="굴림" pitchFamily="50" charset="-127"/>
              </a:rPr>
              <a:t>What</a:t>
            </a:r>
          </a:p>
          <a:p>
            <a:pPr>
              <a:lnSpc>
                <a:spcPts val="1200"/>
              </a:lnSpc>
              <a:defRPr/>
            </a:pPr>
            <a:r>
              <a:rPr lang="en-US" altLang="ko-KR" sz="1100" dirty="0">
                <a:solidFill>
                  <a:schemeClr val="bg1">
                    <a:lumMod val="50000"/>
                  </a:schemeClr>
                </a:solidFill>
                <a:latin typeface="+mj-lt"/>
                <a:ea typeface="맑은 고딕" pitchFamily="50" charset="-127"/>
                <a:cs typeface="굴림" pitchFamily="50" charset="-127"/>
              </a:rPr>
              <a:t>Why</a:t>
            </a:r>
          </a:p>
          <a:p>
            <a:pPr>
              <a:lnSpc>
                <a:spcPts val="1200"/>
              </a:lnSpc>
              <a:defRPr/>
            </a:pPr>
            <a:r>
              <a:rPr lang="en-US" altLang="ko-KR" sz="1100" dirty="0">
                <a:solidFill>
                  <a:schemeClr val="bg1">
                    <a:lumMod val="50000"/>
                  </a:schemeClr>
                </a:solidFill>
                <a:latin typeface="+mj-lt"/>
                <a:ea typeface="맑은 고딕" pitchFamily="50" charset="-127"/>
                <a:cs typeface="굴림" pitchFamily="50" charset="-127"/>
              </a:rPr>
              <a:t>How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5"/>
          <p:cNvSpPr txBox="1">
            <a:spLocks noChangeArrowheads="1"/>
          </p:cNvSpPr>
          <p:nvPr/>
        </p:nvSpPr>
        <p:spPr bwMode="auto">
          <a:xfrm>
            <a:off x="5292732" y="1196752"/>
            <a:ext cx="2616806"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400" b="1" dirty="0">
                <a:solidFill>
                  <a:schemeClr val="bg1"/>
                </a:solidFill>
                <a:latin typeface="+mj-lt"/>
                <a:ea typeface="맑은 고딕" pitchFamily="50" charset="-127"/>
                <a:cs typeface="굴림" pitchFamily="50" charset="-127"/>
              </a:rPr>
              <a:t>What – Why - How</a:t>
            </a:r>
          </a:p>
        </p:txBody>
      </p:sp>
      <p:cxnSp>
        <p:nvCxnSpPr>
          <p:cNvPr id="4" name="직선 연결선 3"/>
          <p:cNvCxnSpPr>
            <a:cxnSpLocks/>
          </p:cNvCxnSpPr>
          <p:nvPr/>
        </p:nvCxnSpPr>
        <p:spPr>
          <a:xfrm>
            <a:off x="5436096" y="1680434"/>
            <a:ext cx="3095625" cy="0"/>
          </a:xfrm>
          <a:prstGeom prst="line">
            <a:avLst/>
          </a:prstGeom>
          <a:ln>
            <a:solidFill>
              <a:schemeClr val="bg1"/>
            </a:solidFill>
            <a:headEnd type="oval" w="sm" len="sm"/>
            <a:tailEnd type="none" w="sm" len="sm"/>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51F04B5-AF5A-4C97-A533-EEB9C4CBF73A}"/>
              </a:ext>
            </a:extLst>
          </p:cNvPr>
          <p:cNvSpPr txBox="1"/>
          <p:nvPr/>
        </p:nvSpPr>
        <p:spPr>
          <a:xfrm>
            <a:off x="263493" y="5330825"/>
            <a:ext cx="8753748" cy="1846659"/>
          </a:xfrm>
          <a:prstGeom prst="rect">
            <a:avLst/>
          </a:prstGeom>
          <a:noFill/>
        </p:spPr>
        <p:txBody>
          <a:bodyPr wrap="square" rtlCol="0">
            <a:spAutoFit/>
          </a:bodyPr>
          <a:lstStyle/>
          <a:p>
            <a:r>
              <a:rPr lang="en-US" sz="1200" u="sng" dirty="0">
                <a:solidFill>
                  <a:srgbClr val="FFFF00"/>
                </a:solidFill>
              </a:rPr>
              <a:t>Flight delay categories</a:t>
            </a:r>
            <a:r>
              <a:rPr lang="en-US" sz="1200" dirty="0">
                <a:solidFill>
                  <a:srgbClr val="FFFF00"/>
                </a:solidFill>
              </a:rPr>
              <a:t>:</a:t>
            </a:r>
          </a:p>
          <a:p>
            <a:r>
              <a:rPr lang="en-US" sz="1200" dirty="0">
                <a:solidFill>
                  <a:srgbClr val="FFFF00"/>
                </a:solidFill>
              </a:rPr>
              <a:t> </a:t>
            </a:r>
            <a:r>
              <a:rPr lang="en-US" sz="1200" b="1" i="1" dirty="0">
                <a:solidFill>
                  <a:srgbClr val="FFFF00"/>
                </a:solidFill>
              </a:rPr>
              <a:t>Carrier</a:t>
            </a:r>
            <a:r>
              <a:rPr lang="en-US" sz="1200" i="1" dirty="0">
                <a:solidFill>
                  <a:srgbClr val="FFFF00"/>
                </a:solidFill>
              </a:rPr>
              <a:t> Delay</a:t>
            </a:r>
            <a:r>
              <a:rPr lang="en-US" sz="1200" dirty="0">
                <a:solidFill>
                  <a:srgbClr val="FFFF00"/>
                </a:solidFill>
              </a:rPr>
              <a:t> (carrier_ct): Delays caused by the airline itself, such as issues with crew, maintenance, or aircraft cleaning.</a:t>
            </a:r>
          </a:p>
          <a:p>
            <a:r>
              <a:rPr lang="en-US" sz="1200" dirty="0">
                <a:solidFill>
                  <a:srgbClr val="FFFF00"/>
                </a:solidFill>
              </a:rPr>
              <a:t> </a:t>
            </a:r>
            <a:r>
              <a:rPr lang="en-US" sz="1200" b="1" i="1" dirty="0">
                <a:solidFill>
                  <a:srgbClr val="FFFF00"/>
                </a:solidFill>
              </a:rPr>
              <a:t>Weather</a:t>
            </a:r>
            <a:r>
              <a:rPr lang="en-US" sz="1200" i="1" dirty="0">
                <a:solidFill>
                  <a:srgbClr val="FFFF00"/>
                </a:solidFill>
              </a:rPr>
              <a:t> Delay</a:t>
            </a:r>
            <a:r>
              <a:rPr lang="en-US" sz="1200" dirty="0">
                <a:solidFill>
                  <a:srgbClr val="FFFF00"/>
                </a:solidFill>
              </a:rPr>
              <a:t> (weather_ct): Delays caused by weather conditions that make flying unsafe or impossible.</a:t>
            </a:r>
          </a:p>
          <a:p>
            <a:r>
              <a:rPr lang="en-US" sz="1200" dirty="0">
                <a:solidFill>
                  <a:srgbClr val="FFFF00"/>
                </a:solidFill>
              </a:rPr>
              <a:t> </a:t>
            </a:r>
            <a:r>
              <a:rPr lang="en-US" sz="1200" i="1" dirty="0">
                <a:solidFill>
                  <a:srgbClr val="FFFF00"/>
                </a:solidFill>
              </a:rPr>
              <a:t>National </a:t>
            </a:r>
            <a:r>
              <a:rPr lang="en-US" sz="1200" b="1" i="1" dirty="0">
                <a:solidFill>
                  <a:srgbClr val="FFFF00"/>
                </a:solidFill>
              </a:rPr>
              <a:t>Aviation</a:t>
            </a:r>
            <a:r>
              <a:rPr lang="en-US" sz="1200" i="1" dirty="0">
                <a:solidFill>
                  <a:srgbClr val="FFFF00"/>
                </a:solidFill>
              </a:rPr>
              <a:t> System Delay</a:t>
            </a:r>
            <a:r>
              <a:rPr lang="en-US" sz="1200" dirty="0">
                <a:solidFill>
                  <a:srgbClr val="FFFF00"/>
                </a:solidFill>
              </a:rPr>
              <a:t> (nas_ct): Delays related to air traffic control, airport operations, heavy traffic volume, or other reasons that </a:t>
            </a:r>
          </a:p>
          <a:p>
            <a:r>
              <a:rPr lang="en-US" sz="1200" dirty="0">
                <a:solidFill>
                  <a:srgbClr val="FFFF00"/>
                </a:solidFill>
              </a:rPr>
              <a:t>	are part of the national aviation system.</a:t>
            </a:r>
          </a:p>
          <a:p>
            <a:r>
              <a:rPr lang="en-US" sz="1200" dirty="0">
                <a:solidFill>
                  <a:srgbClr val="FFFF00"/>
                </a:solidFill>
              </a:rPr>
              <a:t> </a:t>
            </a:r>
            <a:r>
              <a:rPr lang="en-US" sz="1200" b="1" i="1" dirty="0">
                <a:solidFill>
                  <a:srgbClr val="FFFF00"/>
                </a:solidFill>
              </a:rPr>
              <a:t>Security</a:t>
            </a:r>
            <a:r>
              <a:rPr lang="en-US" sz="1200" i="1" dirty="0">
                <a:solidFill>
                  <a:srgbClr val="FFFF00"/>
                </a:solidFill>
              </a:rPr>
              <a:t> Delay </a:t>
            </a:r>
            <a:r>
              <a:rPr lang="en-US" sz="1200" dirty="0">
                <a:solidFill>
                  <a:srgbClr val="FFFF00"/>
                </a:solidFill>
              </a:rPr>
              <a:t>(security_ct): Delays caused by security-related issues such as security breaches or heightened security measures.</a:t>
            </a:r>
          </a:p>
          <a:p>
            <a:r>
              <a:rPr lang="en-US" sz="1200" dirty="0">
                <a:solidFill>
                  <a:srgbClr val="FFFF00"/>
                </a:solidFill>
              </a:rPr>
              <a:t> </a:t>
            </a:r>
            <a:r>
              <a:rPr lang="en-US" sz="1200" i="1" dirty="0">
                <a:solidFill>
                  <a:srgbClr val="FFFF00"/>
                </a:solidFill>
              </a:rPr>
              <a:t>Late </a:t>
            </a:r>
            <a:r>
              <a:rPr lang="en-US" sz="1200" b="1" i="1" dirty="0">
                <a:solidFill>
                  <a:srgbClr val="FFFF00"/>
                </a:solidFill>
              </a:rPr>
              <a:t>Aircraft</a:t>
            </a:r>
            <a:r>
              <a:rPr lang="en-US" sz="1200" i="1" dirty="0">
                <a:solidFill>
                  <a:srgbClr val="FFFF00"/>
                </a:solidFill>
              </a:rPr>
              <a:t> Delay</a:t>
            </a:r>
            <a:r>
              <a:rPr lang="en-US" sz="1200" dirty="0">
                <a:solidFill>
                  <a:srgbClr val="FFFF00"/>
                </a:solidFill>
              </a:rPr>
              <a:t> (late_aircraft_ct): Delays caused by a previous flight arriving late (can be combination of reasons), which impacts the </a:t>
            </a:r>
          </a:p>
          <a:p>
            <a:r>
              <a:rPr lang="en-US" sz="1200" dirty="0">
                <a:solidFill>
                  <a:srgbClr val="FFFF00"/>
                </a:solidFill>
              </a:rPr>
              <a:t>	departure of the subsequent flight.</a:t>
            </a:r>
          </a:p>
          <a:p>
            <a:endParaRPr lang="en-US" dirty="0"/>
          </a:p>
        </p:txBody>
      </p:sp>
      <p:sp>
        <p:nvSpPr>
          <p:cNvPr id="5" name="TextBox 4">
            <a:extLst>
              <a:ext uri="{FF2B5EF4-FFF2-40B4-BE49-F238E27FC236}">
                <a16:creationId xmlns:a16="http://schemas.microsoft.com/office/drawing/2014/main" id="{D3F9E1D5-957E-48BB-9B5D-680C89D7EF2E}"/>
              </a:ext>
            </a:extLst>
          </p:cNvPr>
          <p:cNvSpPr txBox="1"/>
          <p:nvPr/>
        </p:nvSpPr>
        <p:spPr>
          <a:xfrm>
            <a:off x="5287742" y="1702452"/>
            <a:ext cx="3724509" cy="3600986"/>
          </a:xfrm>
          <a:prstGeom prst="rect">
            <a:avLst/>
          </a:prstGeom>
          <a:noFill/>
        </p:spPr>
        <p:txBody>
          <a:bodyPr wrap="square" rtlCol="0">
            <a:spAutoFit/>
          </a:bodyPr>
          <a:lstStyle/>
          <a:p>
            <a:r>
              <a:rPr lang="en-US" sz="1200" dirty="0">
                <a:solidFill>
                  <a:schemeClr val="bg1"/>
                </a:solidFill>
              </a:rPr>
              <a:t>This team chose to analyze flight delays over the past 5 </a:t>
            </a:r>
          </a:p>
          <a:p>
            <a:r>
              <a:rPr lang="en-US" sz="1200" dirty="0">
                <a:solidFill>
                  <a:schemeClr val="bg1"/>
                </a:solidFill>
              </a:rPr>
              <a:t>years (May 2019 – May 2024).  We narrowed our data to include only four of the main domestic airlines: American, </a:t>
            </a:r>
          </a:p>
          <a:p>
            <a:r>
              <a:rPr lang="en-US" sz="1200" dirty="0">
                <a:solidFill>
                  <a:schemeClr val="bg1"/>
                </a:solidFill>
              </a:rPr>
              <a:t>Delta, United, and Southwest. We examine the delay reason by using the five categories provided in the dataset </a:t>
            </a:r>
          </a:p>
          <a:p>
            <a:r>
              <a:rPr lang="en-US" sz="1200" dirty="0">
                <a:solidFill>
                  <a:schemeClr val="bg1"/>
                </a:solidFill>
              </a:rPr>
              <a:t>obtained by U.S. Bureau of Transportation Statistics (BTS); carrier delay, weather delay, aviation delay, security delay, or late aircraft.</a:t>
            </a:r>
          </a:p>
          <a:p>
            <a:endParaRPr lang="en-US" sz="1200" dirty="0">
              <a:solidFill>
                <a:schemeClr val="bg1"/>
              </a:solidFill>
            </a:endParaRPr>
          </a:p>
          <a:p>
            <a:r>
              <a:rPr lang="en-US" sz="1200" dirty="0">
                <a:solidFill>
                  <a:schemeClr val="bg1"/>
                </a:solidFill>
              </a:rPr>
              <a:t>This topic was selected because each of us on the team travel frequently for work and pleasure. The idea of digging into the data about delays intrigued us since we have experienced the disruption of it often. </a:t>
            </a:r>
            <a:endParaRPr lang="en-US" sz="1200" dirty="0">
              <a:solidFill>
                <a:schemeClr val="bg1"/>
              </a:solidFill>
              <a:highlight>
                <a:srgbClr val="FFFF00"/>
              </a:highlight>
            </a:endParaRPr>
          </a:p>
          <a:p>
            <a:endParaRPr lang="en-US" sz="1200" dirty="0">
              <a:solidFill>
                <a:schemeClr val="bg1"/>
              </a:solidFill>
            </a:endParaRPr>
          </a:p>
          <a:p>
            <a:r>
              <a:rPr lang="en-US" sz="1200" dirty="0">
                <a:solidFill>
                  <a:schemeClr val="bg1"/>
                </a:solidFill>
              </a:rPr>
              <a:t>We collected the dataset from U.S. Bureau of Transportation Statistics (BTS) as a csv file. We wrote and executed </a:t>
            </a:r>
          </a:p>
          <a:p>
            <a:r>
              <a:rPr lang="en-US" sz="1200" dirty="0">
                <a:solidFill>
                  <a:schemeClr val="bg1"/>
                </a:solidFill>
              </a:rPr>
              <a:t>Python script in </a:t>
            </a:r>
            <a:r>
              <a:rPr lang="en-US" sz="1200" dirty="0" err="1">
                <a:solidFill>
                  <a:schemeClr val="bg1"/>
                </a:solidFill>
              </a:rPr>
              <a:t>Jupyter</a:t>
            </a:r>
            <a:r>
              <a:rPr lang="en-US" sz="1200" dirty="0">
                <a:solidFill>
                  <a:schemeClr val="bg1"/>
                </a:solidFill>
              </a:rPr>
              <a:t> Notebook to explore the data. </a:t>
            </a:r>
          </a:p>
          <a:p>
            <a:r>
              <a:rPr lang="en-US" sz="1200" dirty="0">
                <a:solidFill>
                  <a:schemeClr val="bg1"/>
                </a:solidFill>
              </a:rPr>
              <a:t>We included Matplotlib and various libraries for data </a:t>
            </a:r>
          </a:p>
          <a:p>
            <a:r>
              <a:rPr lang="en-US" sz="1200" dirty="0">
                <a:solidFill>
                  <a:schemeClr val="bg1"/>
                </a:solidFill>
              </a:rPr>
              <a:t>visualization.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On-Time Flights</a:t>
            </a:r>
            <a:endParaRPr lang="ko-KR" altLang="en-US" dirty="0"/>
          </a:p>
        </p:txBody>
      </p:sp>
      <p:sp>
        <p:nvSpPr>
          <p:cNvPr id="37" name="내용 개체 틀 36"/>
          <p:cNvSpPr>
            <a:spLocks noGrp="1"/>
          </p:cNvSpPr>
          <p:nvPr>
            <p:ph idx="1"/>
          </p:nvPr>
        </p:nvSpPr>
        <p:spPr>
          <a:xfrm>
            <a:off x="395536" y="1124744"/>
            <a:ext cx="5904655" cy="2664296"/>
          </a:xfrm>
        </p:spPr>
        <p:txBody>
          <a:bodyPr>
            <a:normAutofit lnSpcReduction="10000"/>
          </a:bodyPr>
          <a:lstStyle/>
          <a:p>
            <a:pPr fontAlgn="ctr"/>
            <a:r>
              <a:rPr lang="en-US" altLang="en-US" dirty="0"/>
              <a:t>According to the International Air Transport Association (IATA), on-time performance (OTP) is a critical indicator of an airline's reliability and is typically defined as the percentage of flights that arrive and depart within 15 minutes of their scheduled time. </a:t>
            </a:r>
          </a:p>
          <a:p>
            <a:r>
              <a:rPr lang="en-US" altLang="ko-KR" dirty="0"/>
              <a:t>The data collected and analyzed for on-time flights showed an increased during 2020 and into 2021</a:t>
            </a:r>
          </a:p>
          <a:p>
            <a:r>
              <a:rPr lang="en-US" altLang="ko-KR" dirty="0"/>
              <a:t>This is the result of a reduction in flights during COVID. A reduction in flights will minimize airport traffic making it speedier to get through security as well as the boarding process at the gate. It will also reduce the amount of air traffic which allows for on-time flights.</a:t>
            </a:r>
          </a:p>
          <a:p>
            <a:endParaRPr lang="en-US" altLang="ko-KR" dirty="0"/>
          </a:p>
          <a:p>
            <a:endParaRPr lang="ko-KR" altLang="en-US" dirty="0"/>
          </a:p>
        </p:txBody>
      </p:sp>
      <p:pic>
        <p:nvPicPr>
          <p:cNvPr id="7" name="Picture 6">
            <a:extLst>
              <a:ext uri="{FF2B5EF4-FFF2-40B4-BE49-F238E27FC236}">
                <a16:creationId xmlns:a16="http://schemas.microsoft.com/office/drawing/2014/main" id="{5F117806-3685-CC26-576C-F852B0B2B3E7}"/>
              </a:ext>
            </a:extLst>
          </p:cNvPr>
          <p:cNvPicPr>
            <a:picLocks noChangeAspect="1"/>
          </p:cNvPicPr>
          <p:nvPr/>
        </p:nvPicPr>
        <p:blipFill>
          <a:blip r:embed="rId2"/>
          <a:stretch>
            <a:fillRect/>
          </a:stretch>
        </p:blipFill>
        <p:spPr>
          <a:xfrm>
            <a:off x="6516216" y="2167619"/>
            <a:ext cx="2376264" cy="901341"/>
          </a:xfrm>
          <a:prstGeom prst="rect">
            <a:avLst/>
          </a:prstGeom>
        </p:spPr>
      </p:pic>
      <p:pic>
        <p:nvPicPr>
          <p:cNvPr id="9" name="Picture 8">
            <a:extLst>
              <a:ext uri="{FF2B5EF4-FFF2-40B4-BE49-F238E27FC236}">
                <a16:creationId xmlns:a16="http://schemas.microsoft.com/office/drawing/2014/main" id="{119A655B-739F-805A-C6C6-7C06F77C0628}"/>
              </a:ext>
            </a:extLst>
          </p:cNvPr>
          <p:cNvPicPr>
            <a:picLocks noChangeAspect="1"/>
          </p:cNvPicPr>
          <p:nvPr/>
        </p:nvPicPr>
        <p:blipFill>
          <a:blip r:embed="rId3"/>
          <a:stretch>
            <a:fillRect/>
          </a:stretch>
        </p:blipFill>
        <p:spPr>
          <a:xfrm>
            <a:off x="782760" y="3789040"/>
            <a:ext cx="7519410" cy="259228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lstStyle/>
          <a:p>
            <a:r>
              <a:rPr lang="en-US" altLang="ko-KR" dirty="0"/>
              <a:t>Replace with your own text</a:t>
            </a:r>
            <a:endParaRPr lang="ko-KR" altLang="en-US" dirty="0"/>
          </a:p>
        </p:txBody>
      </p:sp>
      <p:sp>
        <p:nvSpPr>
          <p:cNvPr id="2" name="제목 1"/>
          <p:cNvSpPr>
            <a:spLocks noGrp="1"/>
          </p:cNvSpPr>
          <p:nvPr>
            <p:ph type="title"/>
          </p:nvPr>
        </p:nvSpPr>
        <p:spPr/>
        <p:txBody>
          <a:bodyPr/>
          <a:lstStyle/>
          <a:p>
            <a:r>
              <a:rPr lang="en-US" altLang="ko-KR" dirty="0"/>
              <a:t>Delay Patterns</a:t>
            </a:r>
            <a:endParaRPr lang="ko-KR"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lstStyle/>
          <a:p>
            <a:r>
              <a:rPr lang="en-US" altLang="ko-KR" dirty="0"/>
              <a:t>Replace with your own text</a:t>
            </a:r>
            <a:endParaRPr lang="ko-KR" altLang="en-US" dirty="0"/>
          </a:p>
        </p:txBody>
      </p:sp>
      <p:sp>
        <p:nvSpPr>
          <p:cNvPr id="2" name="제목 1"/>
          <p:cNvSpPr>
            <a:spLocks noGrp="1"/>
          </p:cNvSpPr>
          <p:nvPr>
            <p:ph type="title"/>
          </p:nvPr>
        </p:nvSpPr>
        <p:spPr/>
        <p:txBody>
          <a:bodyPr/>
          <a:lstStyle/>
          <a:p>
            <a:r>
              <a:rPr lang="en-US" altLang="ko-KR" dirty="0"/>
              <a:t>Airports &amp; Routes Impacted</a:t>
            </a:r>
            <a:endParaRPr lang="ko-KR" altLang="en-US" dirty="0"/>
          </a:p>
        </p:txBody>
      </p:sp>
    </p:spTree>
    <p:extLst>
      <p:ext uri="{BB962C8B-B14F-4D97-AF65-F5344CB8AC3E}">
        <p14:creationId xmlns:p14="http://schemas.microsoft.com/office/powerpoint/2010/main" val="1916108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1763688" y="3284984"/>
            <a:ext cx="7488832" cy="1440161"/>
          </a:xfrm>
        </p:spPr>
        <p:txBody>
          <a:bodyPr/>
          <a:lstStyle/>
          <a:p>
            <a:r>
              <a:rPr lang="en-US" altLang="ko-KR" sz="4800" dirty="0"/>
              <a:t>Do you have any questions?</a:t>
            </a:r>
            <a:endParaRPr lang="ko-KR" altLang="en-US" sz="4800" dirty="0"/>
          </a:p>
        </p:txBody>
      </p:sp>
      <p:sp>
        <p:nvSpPr>
          <p:cNvPr id="2" name="TextBox 1">
            <a:extLst>
              <a:ext uri="{FF2B5EF4-FFF2-40B4-BE49-F238E27FC236}">
                <a16:creationId xmlns:a16="http://schemas.microsoft.com/office/drawing/2014/main" id="{9271BC05-3A76-4208-9D06-C45DDDE77353}"/>
              </a:ext>
            </a:extLst>
          </p:cNvPr>
          <p:cNvSpPr txBox="1"/>
          <p:nvPr/>
        </p:nvSpPr>
        <p:spPr>
          <a:xfrm>
            <a:off x="1187624" y="1844824"/>
            <a:ext cx="5464642" cy="830997"/>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indent="0" algn="ctr" fontAlgn="base">
              <a:lnSpc>
                <a:spcPct val="100000"/>
              </a:lnSpc>
              <a:spcBef>
                <a:spcPct val="0"/>
              </a:spcBef>
              <a:spcAft>
                <a:spcPct val="0"/>
              </a:spcAft>
              <a:buClr>
                <a:schemeClr val="hlink"/>
              </a:buClr>
              <a:buFont typeface="굴림체" pitchFamily="49" charset="-127"/>
              <a:buNone/>
              <a:defRPr lang="ko-KR" altLang="en-US" sz="4800" baseline="0" dirty="0">
                <a:solidFill>
                  <a:srgbClr val="06266B"/>
                </a:solidFill>
                <a:effectLst/>
                <a:latin typeface="+mj-lt"/>
                <a:ea typeface="맑은 고딕" pitchFamily="50" charset="-127"/>
                <a:cs typeface="+mj-cs"/>
              </a:defRPr>
            </a:lvl1pPr>
          </a:lstStyle>
          <a:p>
            <a:r>
              <a:rPr lang="en-US" sz="7200" dirty="0"/>
              <a:t>THANK YOU!</a:t>
            </a:r>
          </a:p>
        </p:txBody>
      </p:sp>
    </p:spTree>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10687</TotalTime>
  <Words>509</Words>
  <Application>Microsoft Office PowerPoint</Application>
  <PresentationFormat>On-screen Show (4:3)</PresentationFormat>
  <Paragraphs>54</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맑은 고딕</vt:lpstr>
      <vt:lpstr>Calibri Light</vt:lpstr>
      <vt:lpstr>Arial</vt:lpstr>
      <vt:lpstr>굴림체</vt:lpstr>
      <vt:lpstr>Office 테마</vt:lpstr>
      <vt:lpstr>Flight Delay Analysis</vt:lpstr>
      <vt:lpstr>PowerPoint Presentation</vt:lpstr>
      <vt:lpstr>PowerPoint Presentation</vt:lpstr>
      <vt:lpstr>On-Time Flights</vt:lpstr>
      <vt:lpstr>Delay Patterns</vt:lpstr>
      <vt:lpstr>Airports &amp; Routes Impacted</vt:lpstr>
      <vt:lpstr>Do you have any questions?</vt:lpstr>
    </vt:vector>
  </TitlesOfParts>
  <Manager>Slide Members</Manager>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Heidi Fox</cp:lastModifiedBy>
  <cp:revision>13</cp:revision>
  <dcterms:created xsi:type="dcterms:W3CDTF">2010-02-01T08:03:16Z</dcterms:created>
  <dcterms:modified xsi:type="dcterms:W3CDTF">2024-08-27T02:35:30Z</dcterms:modified>
  <cp:category>www.slidemembers.com</cp:category>
  <cp:version>YESFORM Co.,Ltd.</cp:version>
</cp:coreProperties>
</file>

<file path=docProps/thumbnail.jpeg>
</file>